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6" r:id="rId10"/>
    <p:sldId id="267" r:id="rId11"/>
    <p:sldId id="269" r:id="rId12"/>
    <p:sldId id="270" r:id="rId13"/>
    <p:sldId id="272" r:id="rId14"/>
    <p:sldId id="274" r:id="rId15"/>
    <p:sldId id="276" r:id="rId16"/>
    <p:sldId id="278" r:id="rId17"/>
    <p:sldId id="280" r:id="rId18"/>
    <p:sldId id="282" r:id="rId19"/>
    <p:sldId id="283" r:id="rId20"/>
    <p:sldId id="284" r:id="rId21"/>
    <p:sldId id="286" r:id="rId22"/>
  </p:sldIdLst>
  <p:sldSz cx="24384000" cy="13716000"/>
  <p:notesSz cx="6858000" cy="9144000"/>
  <p:embeddedFontLst>
    <p:embeddedFont>
      <p:font typeface="Azo Sans" panose="02000000000000000000" pitchFamily="50" charset="-94"/>
      <p:regular r:id="rId24"/>
      <p:bold r:id="rId25"/>
      <p:italic r:id="rId26"/>
      <p:boldItalic r:id="rId27"/>
    </p:embeddedFont>
    <p:embeddedFont>
      <p:font typeface="Azo Sans Lt" panose="02000000000000000000" pitchFamily="50" charset="-94"/>
      <p:regular r:id="rId28"/>
      <p:italic r:id="rId29"/>
    </p:embeddedFont>
    <p:embeddedFont>
      <p:font typeface="Helvetica Neue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iNPqV78Zr90yo2toAaFKVr9Ox2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624" autoAdjust="0"/>
  </p:normalViewPr>
  <p:slideViewPr>
    <p:cSldViewPr snapToGrid="0">
      <p:cViewPr varScale="1">
        <p:scale>
          <a:sx n="65" d="100"/>
          <a:sy n="65" d="100"/>
        </p:scale>
        <p:origin x="14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" name="Google Shape;17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" name="Google Shape;108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" name="Google Shape;123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0" name="Google Shape;150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" name="Google Shape;165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" name="Google Shape;2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292100" lvl="0" indent="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6" name="Google Shape;25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1" name="Google Shape;271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" name="Google Shape;31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r-TR" sz="11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" name="Google Shape;39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" name="Google Shape;4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" name="Google Shape;66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" name="Google Shape;74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" name="Google Shape;100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33"/>
          <p:cNvSpPr txBox="1">
            <a:spLocks noGrp="1"/>
          </p:cNvSpPr>
          <p:nvPr>
            <p:ph type="title"/>
          </p:nvPr>
        </p:nvSpPr>
        <p:spPr>
          <a:xfrm>
            <a:off x="4409871" y="14723608"/>
            <a:ext cx="21945604" cy="426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body" idx="1"/>
          </p:nvPr>
        </p:nvSpPr>
        <p:spPr>
          <a:xfrm>
            <a:off x="4409871" y="15947955"/>
            <a:ext cx="21945604" cy="225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body" idx="3"/>
          </p:nvPr>
        </p:nvSpPr>
        <p:spPr>
          <a:xfrm>
            <a:off x="1815830" y="16554313"/>
            <a:ext cx="21945602" cy="605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marL="3200400" lvl="6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marL="3657600" lvl="7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marL="4114800" lvl="8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11997689" y="12700001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4409871" y="14723608"/>
            <a:ext cx="21945604" cy="426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  <a:defRPr sz="1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  <a:defRPr sz="1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  <a:defRPr sz="1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  <a:defRPr sz="1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  <a:defRPr sz="1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  <a:defRPr sz="1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  <a:defRPr sz="1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  <a:defRPr sz="1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Arial"/>
              <a:buNone/>
              <a:defRPr sz="1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4409871" y="15947955"/>
            <a:ext cx="21945604" cy="225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sldNum" idx="12"/>
          </p:nvPr>
        </p:nvSpPr>
        <p:spPr>
          <a:xfrm>
            <a:off x="11997689" y="12700001"/>
            <a:ext cx="38862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.jp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zeka.com/omniverse" TargetMode="External"/><Relationship Id="rId3" Type="http://schemas.openxmlformats.org/officeDocument/2006/relationships/image" Target="../media/image1.jpg"/><Relationship Id="rId7" Type="http://schemas.openxmlformats.org/officeDocument/2006/relationships/hyperlink" Target="https://blog.openzeka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penzeka.com/urun-etiketi/rtx-a2000/" TargetMode="External"/><Relationship Id="rId5" Type="http://schemas.openxmlformats.org/officeDocument/2006/relationships/hyperlink" Target="https://openzeka.com/urun-kategori/ekran-kartlari/" TargetMode="External"/><Relationship Id="rId4" Type="http://schemas.openxmlformats.org/officeDocument/2006/relationships/hyperlink" Target="mailto:destek@openzeka.com" TargetMode="External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      </a:t>
            </a:r>
            <a:r>
              <a:rPr lang="en-US" sz="6400" b="1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Omniverse</a:t>
            </a:r>
            <a:r>
              <a:rPr lang="en-US" sz="640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400" i="0" u="none" strike="noStrike" cap="none" dirty="0">
                <a:solidFill>
                  <a:srgbClr val="9EB9E8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6400" i="0" u="none" strike="noStrike" cap="none" dirty="0" err="1">
                <a:solidFill>
                  <a:srgbClr val="9EB9E8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Dijital</a:t>
            </a:r>
            <a:r>
              <a:rPr lang="en-US" sz="6400" i="0" u="none" strike="noStrike" cap="none" dirty="0">
                <a:solidFill>
                  <a:srgbClr val="9EB9E8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400" i="0" u="none" strike="noStrike" cap="none" dirty="0" err="1">
                <a:solidFill>
                  <a:srgbClr val="9EB9E8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İkiz</a:t>
            </a:r>
            <a:r>
              <a:rPr lang="en-US" sz="6400" i="0" u="none" strike="noStrike" cap="none" dirty="0">
                <a:solidFill>
                  <a:srgbClr val="9EB9E8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400" i="0" u="none" strike="noStrike" cap="none" dirty="0" err="1">
                <a:solidFill>
                  <a:srgbClr val="9EB9E8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ve</a:t>
            </a:r>
            <a:r>
              <a:rPr lang="en-US" sz="6400" i="0" u="none" strike="noStrike" cap="none" dirty="0">
                <a:solidFill>
                  <a:srgbClr val="9EB9E8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3 </a:t>
            </a:r>
            <a:r>
              <a:rPr lang="en-US" sz="6400" i="0" u="none" strike="noStrike" cap="none" dirty="0" err="1">
                <a:solidFill>
                  <a:srgbClr val="9EB9E8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Boyutlu</a:t>
            </a:r>
            <a:r>
              <a:rPr lang="en-US" sz="6400" i="0" u="none" strike="noStrike" cap="none" dirty="0">
                <a:solidFill>
                  <a:srgbClr val="9EB9E8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400" i="0" u="none" strike="noStrike" cap="none" dirty="0" err="1">
                <a:solidFill>
                  <a:srgbClr val="9EB9E8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Dünya</a:t>
            </a:r>
            <a:r>
              <a:rPr lang="en-US" sz="6400" i="0" u="none" strike="noStrike" cap="none" dirty="0">
                <a:solidFill>
                  <a:srgbClr val="9EB9E8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)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Google Shape;21;p1"/>
          <p:cNvSpPr txBox="1">
            <a:spLocks noGrp="1"/>
          </p:cNvSpPr>
          <p:nvPr>
            <p:ph type="subTitle" idx="4294967295"/>
          </p:nvPr>
        </p:nvSpPr>
        <p:spPr>
          <a:xfrm>
            <a:off x="4208976" y="3833174"/>
            <a:ext cx="15966049" cy="6964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Times New Roman"/>
              <a:buNone/>
            </a:pPr>
            <a:r>
              <a:rPr lang="en-US" sz="59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Metaverse - Omniverse </a:t>
            </a:r>
            <a:r>
              <a:rPr lang="en-US" sz="59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İlişkisi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Times New Roman"/>
              <a:buNone/>
            </a:pPr>
            <a:r>
              <a:rPr lang="en-US" sz="59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Sektörler</a:t>
            </a:r>
            <a:r>
              <a:rPr lang="en-US" sz="59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9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ve</a:t>
            </a:r>
            <a:r>
              <a:rPr lang="en-US" sz="59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9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Firmalar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Times New Roman"/>
              <a:buNone/>
            </a:pPr>
            <a:r>
              <a:rPr lang="en-US" sz="59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Omniverse </a:t>
            </a:r>
            <a:r>
              <a:rPr lang="en-US" sz="59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Temel</a:t>
            </a:r>
            <a:r>
              <a:rPr lang="en-US" sz="59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9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Bileşenleri</a:t>
            </a:r>
            <a:r>
              <a:rPr lang="en-US" sz="59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&amp; </a:t>
            </a:r>
            <a:r>
              <a:rPr lang="en-US" sz="59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Uygulamalar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Times New Roman"/>
              <a:buNone/>
            </a:pPr>
            <a:r>
              <a:rPr lang="en-US" sz="59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Omniverse </a:t>
            </a:r>
            <a:r>
              <a:rPr lang="en-US" sz="59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Uygulamaları</a:t>
            </a:r>
            <a:r>
              <a:rPr lang="en-US" sz="59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&amp; </a:t>
            </a:r>
            <a:r>
              <a:rPr lang="en-US" sz="59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Kullanımı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Times New Roman"/>
              <a:buNone/>
            </a:pPr>
            <a:r>
              <a:rPr lang="en-US" sz="59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Soru </a:t>
            </a:r>
            <a:r>
              <a:rPr lang="en-US" sz="59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Cevap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2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2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b="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sym typeface="Arial"/>
              </a:rPr>
              <a:t>RTX RENDERER</a:t>
            </a:r>
            <a:endParaRPr dirty="0">
              <a:latin typeface="Azo Sans" panose="02000000000000000000" pitchFamily="50" charset="-94"/>
            </a:endParaRPr>
          </a:p>
        </p:txBody>
      </p:sp>
      <p:sp>
        <p:nvSpPr>
          <p:cNvPr id="112" name="Google Shape;112;p12"/>
          <p:cNvSpPr txBox="1"/>
          <p:nvPr/>
        </p:nvSpPr>
        <p:spPr>
          <a:xfrm>
            <a:off x="514099" y="5395098"/>
            <a:ext cx="6119348" cy="2954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Fizik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Tabanlı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Gerçek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Zamanlı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Işın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İzleme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Motoru</a:t>
            </a:r>
            <a:endParaRPr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Bake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veya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 Compile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İşlemine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Gerek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Duyulmaz</a:t>
            </a:r>
            <a:endParaRPr dirty="0">
              <a:latin typeface="Azo Sans Lt" panose="02000000000000000000" pitchFamily="50" charset="-94"/>
            </a:endParaRPr>
          </a:p>
        </p:txBody>
      </p:sp>
      <p:pic>
        <p:nvPicPr>
          <p:cNvPr id="113" name="Google Shape;113;p12" descr="Google Shape;15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2475" y="1847770"/>
            <a:ext cx="16812497" cy="11323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4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4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b="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sym typeface="Arial"/>
              </a:rPr>
              <a:t>Omniverse </a:t>
            </a:r>
            <a:r>
              <a:rPr lang="en-US" sz="6400" b="0" i="0" u="none" strike="noStrike" cap="none" dirty="0" err="1">
                <a:solidFill>
                  <a:srgbClr val="9EB9E8"/>
                </a:solidFill>
                <a:latin typeface="Azo Sans" panose="02000000000000000000" pitchFamily="50" charset="-94"/>
                <a:sym typeface="Arial"/>
              </a:rPr>
              <a:t>Uygulamaları</a:t>
            </a:r>
            <a:endParaRPr dirty="0">
              <a:latin typeface="Azo Sans" panose="02000000000000000000" pitchFamily="50" charset="-94"/>
            </a:endParaRPr>
          </a:p>
        </p:txBody>
      </p:sp>
      <p:sp>
        <p:nvSpPr>
          <p:cNvPr id="127" name="Google Shape;127;p14"/>
          <p:cNvSpPr txBox="1"/>
          <p:nvPr/>
        </p:nvSpPr>
        <p:spPr>
          <a:xfrm>
            <a:off x="7420674" y="5501199"/>
            <a:ext cx="952502" cy="367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</a:t>
            </a:r>
            <a:endParaRPr/>
          </a:p>
        </p:txBody>
      </p:sp>
      <p:pic>
        <p:nvPicPr>
          <p:cNvPr id="128" name="Google Shape;128;p14" descr="Google Shape;16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4542" y="8546166"/>
            <a:ext cx="3102871" cy="310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4" descr="Google Shape;16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8631" y="3632932"/>
            <a:ext cx="3102869" cy="310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 descr="Google Shape;165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18631" y="8546166"/>
            <a:ext cx="3102869" cy="310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4" descr="Google Shape;166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45489" y="8546166"/>
            <a:ext cx="3102871" cy="310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 descr="Google Shape;167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697612" y="3528202"/>
            <a:ext cx="3102871" cy="310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4" descr="Google Shape;168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04618" y="3528202"/>
            <a:ext cx="3102870" cy="310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4" descr="Google Shape;169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200601" y="8546166"/>
            <a:ext cx="3102870" cy="310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 descr="Google Shape;170;p2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697612" y="8546166"/>
            <a:ext cx="3102871" cy="310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" descr="Google Shape;171;p2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200601" y="3528162"/>
            <a:ext cx="3102870" cy="310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 descr="Google Shape;172;p2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111625" y="3528202"/>
            <a:ext cx="3102869" cy="310287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4"/>
          <p:cNvSpPr txBox="1"/>
          <p:nvPr/>
        </p:nvSpPr>
        <p:spPr>
          <a:xfrm>
            <a:off x="6746141" y="6548246"/>
            <a:ext cx="1833836" cy="954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View</a:t>
            </a:r>
            <a:endParaRPr>
              <a:latin typeface="Azo Sans Lt" panose="02000000000000000000" pitchFamily="50" charset="-94"/>
            </a:endParaRPr>
          </a:p>
        </p:txBody>
      </p:sp>
      <p:sp>
        <p:nvSpPr>
          <p:cNvPr id="139" name="Google Shape;139;p14"/>
          <p:cNvSpPr txBox="1"/>
          <p:nvPr/>
        </p:nvSpPr>
        <p:spPr>
          <a:xfrm>
            <a:off x="11044542" y="6548246"/>
            <a:ext cx="3102871" cy="954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Isaac Sim</a:t>
            </a:r>
            <a:endParaRPr>
              <a:latin typeface="Azo Sans Lt" panose="02000000000000000000" pitchFamily="50" charset="-94"/>
            </a:endParaRPr>
          </a:p>
        </p:txBody>
      </p:sp>
      <p:sp>
        <p:nvSpPr>
          <p:cNvPr id="140" name="Google Shape;140;p14"/>
          <p:cNvSpPr txBox="1"/>
          <p:nvPr/>
        </p:nvSpPr>
        <p:spPr>
          <a:xfrm>
            <a:off x="15622570" y="6548246"/>
            <a:ext cx="3102871" cy="954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Drive Sim</a:t>
            </a:r>
            <a:endParaRPr>
              <a:latin typeface="Azo Sans Lt" panose="02000000000000000000" pitchFamily="50" charset="-94"/>
            </a:endParaRPr>
          </a:p>
        </p:txBody>
      </p:sp>
      <p:sp>
        <p:nvSpPr>
          <p:cNvPr id="141" name="Google Shape;141;p14"/>
          <p:cNvSpPr txBox="1"/>
          <p:nvPr/>
        </p:nvSpPr>
        <p:spPr>
          <a:xfrm>
            <a:off x="19972001" y="6514760"/>
            <a:ext cx="3606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Machinima</a:t>
            </a:r>
            <a:endParaRPr>
              <a:latin typeface="Azo Sans Lt" panose="02000000000000000000" pitchFamily="50" charset="-94"/>
            </a:endParaRPr>
          </a:p>
        </p:txBody>
      </p:sp>
      <p:sp>
        <p:nvSpPr>
          <p:cNvPr id="142" name="Google Shape;142;p14"/>
          <p:cNvSpPr txBox="1"/>
          <p:nvPr/>
        </p:nvSpPr>
        <p:spPr>
          <a:xfrm>
            <a:off x="938327" y="11772426"/>
            <a:ext cx="3863478" cy="954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Audio2Face</a:t>
            </a:r>
            <a:endParaRPr>
              <a:latin typeface="Azo Sans Lt" panose="02000000000000000000" pitchFamily="50" charset="-94"/>
            </a:endParaRPr>
          </a:p>
        </p:txBody>
      </p:sp>
      <p:sp>
        <p:nvSpPr>
          <p:cNvPr id="143" name="Google Shape;143;p14"/>
          <p:cNvSpPr txBox="1"/>
          <p:nvPr/>
        </p:nvSpPr>
        <p:spPr>
          <a:xfrm>
            <a:off x="7019731" y="11843763"/>
            <a:ext cx="2102843" cy="954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XR</a:t>
            </a:r>
            <a:endParaRPr>
              <a:latin typeface="Azo Sans Lt" panose="02000000000000000000" pitchFamily="50" charset="-94"/>
            </a:endParaRPr>
          </a:p>
        </p:txBody>
      </p:sp>
      <p:sp>
        <p:nvSpPr>
          <p:cNvPr id="144" name="Google Shape;144;p14"/>
          <p:cNvSpPr txBox="1"/>
          <p:nvPr/>
        </p:nvSpPr>
        <p:spPr>
          <a:xfrm>
            <a:off x="11494010" y="11843763"/>
            <a:ext cx="2195388" cy="954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Code</a:t>
            </a:r>
            <a:endParaRPr>
              <a:latin typeface="Azo Sans Lt" panose="02000000000000000000" pitchFamily="50" charset="-94"/>
            </a:endParaRPr>
          </a:p>
        </p:txBody>
      </p:sp>
      <p:sp>
        <p:nvSpPr>
          <p:cNvPr id="145" name="Google Shape;145;p14"/>
          <p:cNvSpPr txBox="1"/>
          <p:nvPr/>
        </p:nvSpPr>
        <p:spPr>
          <a:xfrm>
            <a:off x="15360972" y="11796425"/>
            <a:ext cx="3743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RTX Remix</a:t>
            </a:r>
            <a:endParaRPr>
              <a:latin typeface="Azo Sans Lt" panose="02000000000000000000" pitchFamily="50" charset="-94"/>
            </a:endParaRPr>
          </a:p>
        </p:txBody>
      </p:sp>
      <p:sp>
        <p:nvSpPr>
          <p:cNvPr id="146" name="Google Shape;146;p14"/>
          <p:cNvSpPr txBox="1"/>
          <p:nvPr/>
        </p:nvSpPr>
        <p:spPr>
          <a:xfrm>
            <a:off x="20381605" y="11830208"/>
            <a:ext cx="2740859" cy="954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Kaolin</a:t>
            </a:r>
            <a:endParaRPr>
              <a:latin typeface="Azo Sans Lt" panose="02000000000000000000" pitchFamily="50" charset="-94"/>
            </a:endParaRPr>
          </a:p>
        </p:txBody>
      </p:sp>
      <p:sp>
        <p:nvSpPr>
          <p:cNvPr id="147" name="Google Shape;147;p14"/>
          <p:cNvSpPr txBox="1"/>
          <p:nvPr/>
        </p:nvSpPr>
        <p:spPr>
          <a:xfrm>
            <a:off x="1772372" y="6619881"/>
            <a:ext cx="2195388" cy="954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Create</a:t>
            </a:r>
            <a:endParaRPr>
              <a:latin typeface="Azo Sans Lt" panose="02000000000000000000" pitchFamily="50" charset="-9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5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5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b="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sym typeface="Arial"/>
              </a:rPr>
              <a:t>CREATE</a:t>
            </a:r>
            <a:endParaRPr dirty="0">
              <a:latin typeface="Azo Sans" panose="02000000000000000000" pitchFamily="50" charset="-94"/>
            </a:endParaRPr>
          </a:p>
        </p:txBody>
      </p:sp>
      <p:sp>
        <p:nvSpPr>
          <p:cNvPr id="154" name="Google Shape;154;p15"/>
          <p:cNvSpPr txBox="1"/>
          <p:nvPr/>
        </p:nvSpPr>
        <p:spPr>
          <a:xfrm>
            <a:off x="409699" y="5241072"/>
            <a:ext cx="4961329" cy="480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None/>
            </a:pPr>
            <a:r>
              <a:rPr lang="tr-TR" sz="40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Merkez </a:t>
            </a:r>
            <a:r>
              <a:rPr lang="en-US" sz="40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Uygulama</a:t>
            </a:r>
            <a:endParaRPr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None/>
            </a:pPr>
            <a:r>
              <a:rPr lang="tr-TR" sz="40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Sahne</a:t>
            </a:r>
            <a:r>
              <a:rPr lang="en-US" sz="40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Oluşturma</a:t>
            </a:r>
            <a:endParaRPr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None/>
            </a:pPr>
            <a:r>
              <a:rPr lang="tr-TR" sz="40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Obje</a:t>
            </a:r>
            <a:r>
              <a:rPr lang="en-US" sz="40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Oluşturma</a:t>
            </a:r>
            <a:endParaRPr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None/>
            </a:pPr>
            <a:r>
              <a:rPr lang="tr-TR" sz="40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İçerik</a:t>
            </a:r>
            <a:r>
              <a:rPr lang="en-US" sz="40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Düzenleme</a:t>
            </a:r>
            <a:endParaRPr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None/>
            </a:pPr>
            <a:r>
              <a:rPr lang="tr-TR" sz="40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Animasyon</a:t>
            </a:r>
            <a:r>
              <a:rPr lang="en-US" sz="40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Ekleme</a:t>
            </a:r>
            <a:endParaRPr dirty="0">
              <a:latin typeface="Azo Sans Lt" panose="02000000000000000000" pitchFamily="50" charset="-94"/>
            </a:endParaRPr>
          </a:p>
        </p:txBody>
      </p:sp>
      <p:pic>
        <p:nvPicPr>
          <p:cNvPr id="155" name="Google Shape;155;p15" descr="Google Shape;18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9648" y="1885546"/>
            <a:ext cx="18534664" cy="11007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7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7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b="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sym typeface="Arial"/>
              </a:rPr>
              <a:t>VIEW</a:t>
            </a:r>
            <a:endParaRPr dirty="0">
              <a:latin typeface="Azo Sans" panose="02000000000000000000" pitchFamily="50" charset="-94"/>
            </a:endParaRPr>
          </a:p>
        </p:txBody>
      </p:sp>
      <p:sp>
        <p:nvSpPr>
          <p:cNvPr id="169" name="Google Shape;169;p17"/>
          <p:cNvSpPr txBox="1"/>
          <p:nvPr/>
        </p:nvSpPr>
        <p:spPr>
          <a:xfrm>
            <a:off x="434625" y="6072021"/>
            <a:ext cx="4641872" cy="3339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Arial"/>
              <a:buNone/>
            </a:pPr>
            <a:r>
              <a:rPr lang="tr-TR" sz="41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1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3D </a:t>
            </a:r>
            <a:r>
              <a:rPr lang="en-US" sz="41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Görüntüleme</a:t>
            </a:r>
            <a:r>
              <a:rPr lang="en-US" sz="41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Arial"/>
              <a:buNone/>
            </a:pPr>
            <a:r>
              <a:rPr lang="tr-TR" sz="41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1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AR / VR </a:t>
            </a:r>
            <a:r>
              <a:rPr lang="en-US" sz="41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Destekli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Arial"/>
              <a:buNone/>
            </a:pPr>
            <a:r>
              <a:rPr lang="tr-TR" sz="41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1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Tasarım</a:t>
            </a:r>
            <a:r>
              <a:rPr lang="en-US" sz="41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1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Onay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0" name="Google Shape;170;p17" descr="Google Shape;20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7021" y="1853909"/>
            <a:ext cx="18117479" cy="11180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9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ISAAC SIM</a:t>
            </a:r>
            <a:endParaRPr dirty="0">
              <a:latin typeface="Azo Sans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711199" y="5099825"/>
            <a:ext cx="5459480" cy="387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tr-TR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Robotik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Simülasyon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tr-TR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Sentetik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Veri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Üretimi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tr-TR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ROS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tr-TR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Yapay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Zeka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5" name="Google Shape;185;p19" descr="Google Shape;21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2100" y="1711839"/>
            <a:ext cx="17315381" cy="11137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1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1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DRIVE SIM</a:t>
            </a:r>
            <a:endParaRPr dirty="0">
              <a:latin typeface="Azo Sans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Google Shape;199;p21"/>
          <p:cNvSpPr txBox="1"/>
          <p:nvPr/>
        </p:nvSpPr>
        <p:spPr>
          <a:xfrm>
            <a:off x="768900" y="6084187"/>
            <a:ext cx="43677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tr-TR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AV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Sanal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Dünya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tr-TR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Veri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Validasyonu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tr-TR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Fizik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Desteği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0" name="Google Shape;20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1696" y="2671951"/>
            <a:ext cx="16393404" cy="9004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2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2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MACHINIMA</a:t>
            </a:r>
            <a:endParaRPr dirty="0">
              <a:latin typeface="Azo Sans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4" name="Google Shape;214;p22" descr="Google Shape;23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6797" y="1915522"/>
            <a:ext cx="17855278" cy="1106248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2"/>
          <p:cNvSpPr txBox="1"/>
          <p:nvPr/>
        </p:nvSpPr>
        <p:spPr>
          <a:xfrm>
            <a:off x="57699" y="5728587"/>
            <a:ext cx="5553391" cy="326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Char char="-"/>
            </a:pP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Sinematik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Char char="-"/>
            </a:pP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RTX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ve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Fizik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Desteği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Char char="-"/>
            </a:pP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AI Pose Estimation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4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4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AUDIO2FACE</a:t>
            </a:r>
            <a:endParaRPr dirty="0">
              <a:latin typeface="Azo Sans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9" name="Google Shape;229;p24" descr="Google Shape;24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0134" y="2167060"/>
            <a:ext cx="18170203" cy="1090215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4"/>
          <p:cNvSpPr txBox="1"/>
          <p:nvPr/>
        </p:nvSpPr>
        <p:spPr>
          <a:xfrm>
            <a:off x="590153" y="6007792"/>
            <a:ext cx="5003100" cy="2954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NVIDIA AI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ile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Yüz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Animasyonları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Duygusal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Değişim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6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6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CREATE XR</a:t>
            </a:r>
            <a:endParaRPr dirty="0">
              <a:latin typeface="Azo Sans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26"/>
          <p:cNvSpPr txBox="1"/>
          <p:nvPr/>
        </p:nvSpPr>
        <p:spPr>
          <a:xfrm>
            <a:off x="399025" y="6363083"/>
            <a:ext cx="4626900" cy="20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tr-TR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AR / VR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Desteği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tr-TR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RTX 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EB53EFE-5FC9-009B-3715-43B18A0CC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846" y="2540576"/>
            <a:ext cx="17355129" cy="97622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7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CODE</a:t>
            </a:r>
            <a:endParaRPr dirty="0">
              <a:latin typeface="Azo Sans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2" name="Google Shape;252;p27" descr="Google Shape;262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3825" y="1803014"/>
            <a:ext cx="18354412" cy="1098534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7"/>
          <p:cNvSpPr txBox="1"/>
          <p:nvPr/>
        </p:nvSpPr>
        <p:spPr>
          <a:xfrm>
            <a:off x="807248" y="5355149"/>
            <a:ext cx="4855155" cy="4493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tr-TR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IDE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tr-TR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İnteraktif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Viewport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tr-TR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VSCode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Live Sync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tr-TR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Eklentilere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Erişim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b="0" i="0" u="none" strike="noStrike" cap="none">
                <a:solidFill>
                  <a:srgbClr val="9EB9E8"/>
                </a:solidFill>
                <a:latin typeface="Arial"/>
                <a:ea typeface="Arial"/>
                <a:cs typeface="Arial"/>
                <a:sym typeface="Arial"/>
              </a:rPr>
              <a:t>OpenZeka</a:t>
            </a:r>
            <a:endParaRPr/>
          </a:p>
        </p:txBody>
      </p:sp>
      <p:pic>
        <p:nvPicPr>
          <p:cNvPr id="3" name="Resim 2" descr="metin içeren bir resim&#10;&#10;Açıklama otomatik olarak oluşturuldu">
            <a:extLst>
              <a:ext uri="{FF2B5EF4-FFF2-40B4-BE49-F238E27FC236}">
                <a16:creationId xmlns:a16="http://schemas.microsoft.com/office/drawing/2014/main" id="{DE5ADC46-A3D5-7027-9B97-465C5FC07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8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8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700" cy="18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RTX REMIX</a:t>
            </a:r>
            <a:endParaRPr dirty="0">
              <a:latin typeface="Azo Sans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p28"/>
          <p:cNvSpPr txBox="1"/>
          <p:nvPr/>
        </p:nvSpPr>
        <p:spPr>
          <a:xfrm>
            <a:off x="367873" y="5436650"/>
            <a:ext cx="6977577" cy="203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tr-TR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Oyun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Modlama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Uygulaması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tr-TR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0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Erken </a:t>
            </a:r>
            <a:r>
              <a:rPr lang="en-US" sz="40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Aşama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1" name="Google Shape;261;p28"/>
          <p:cNvPicPr preferRelativeResize="0"/>
          <p:nvPr/>
        </p:nvPicPr>
        <p:blipFill rotWithShape="1">
          <a:blip r:embed="rId4">
            <a:alphaModFix/>
          </a:blip>
          <a:srcRect l="4107" t="18366" r="3590" b="9747"/>
          <a:stretch/>
        </p:blipFill>
        <p:spPr>
          <a:xfrm>
            <a:off x="7346730" y="3216165"/>
            <a:ext cx="16520069" cy="7476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9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9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Omniverse </a:t>
            </a:r>
            <a:r>
              <a:rPr lang="en-US" sz="6400" i="0" u="none" strike="noStrike" cap="none" dirty="0" err="1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Nasıl</a:t>
            </a:r>
            <a:r>
              <a:rPr lang="en-US" sz="640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400" i="0" u="none" strike="noStrike" cap="none" dirty="0" err="1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Kullanabilirim</a:t>
            </a:r>
            <a:r>
              <a:rPr lang="en-US" sz="640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 ?</a:t>
            </a:r>
            <a:endParaRPr dirty="0">
              <a:latin typeface="Azo Sans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p29"/>
          <p:cNvSpPr txBox="1">
            <a:spLocks noGrp="1"/>
          </p:cNvSpPr>
          <p:nvPr>
            <p:ph type="subTitle" idx="4294967295"/>
          </p:nvPr>
        </p:nvSpPr>
        <p:spPr>
          <a:xfrm>
            <a:off x="921156" y="3336596"/>
            <a:ext cx="13426215" cy="8499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tr-TR" sz="46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46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Bireysel</a:t>
            </a:r>
            <a:r>
              <a:rPr lang="en-US" sz="46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6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Ücretsiz</a:t>
            </a:r>
            <a:endParaRPr lang="tr-TR" sz="4600"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6000"/>
            </a:pPr>
            <a:r>
              <a:rPr lang="tr-TR" sz="4600" dirty="0"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Ticari kullanım için </a:t>
            </a:r>
            <a:r>
              <a:rPr lang="tr-TR" sz="4600" dirty="0">
                <a:solidFill>
                  <a:schemeClr val="bg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destek@openzeka.com</a:t>
            </a:r>
            <a:r>
              <a:rPr lang="tr-TR" sz="4600" dirty="0">
                <a:solidFill>
                  <a:schemeClr val="bg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 adresine </a:t>
            </a:r>
            <a:r>
              <a:rPr lang="tr-TR" sz="4600" dirty="0"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mail atabilirsiniz.</a:t>
            </a:r>
          </a:p>
          <a:p>
            <a:pPr marL="685800" marR="0" lvl="0" indent="-685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6000"/>
              <a:buFontTx/>
              <a:buChar char="-"/>
            </a:pPr>
            <a:r>
              <a:rPr lang="en-US" sz="46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Donanım</a:t>
            </a:r>
            <a:r>
              <a:rPr lang="en-US" sz="46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-  </a:t>
            </a:r>
            <a:r>
              <a:rPr lang="en-US" sz="4600" i="0" u="none" strike="noStrike" cap="none" dirty="0">
                <a:solidFill>
                  <a:schemeClr val="bg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RTX </a:t>
            </a:r>
            <a:r>
              <a:rPr lang="tr-TR" sz="4600" dirty="0">
                <a:solidFill>
                  <a:schemeClr val="bg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lang="en-US" sz="4600" i="0" u="none" strike="noStrike" cap="none" dirty="0">
                <a:solidFill>
                  <a:schemeClr val="bg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kran </a:t>
            </a:r>
            <a:r>
              <a:rPr lang="tr-TR" sz="4600" dirty="0">
                <a:solidFill>
                  <a:schemeClr val="bg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</a:t>
            </a:r>
            <a:r>
              <a:rPr lang="en-US" sz="4600" i="0" u="none" strike="noStrike" cap="none" dirty="0" err="1">
                <a:solidFill>
                  <a:schemeClr val="bg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artı</a:t>
            </a:r>
            <a:endParaRPr lang="tr-TR" sz="4600" i="0" u="none" strike="noStrike" cap="none" dirty="0">
              <a:solidFill>
                <a:schemeClr val="bg1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685800" marR="0" lvl="0" indent="-685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6000"/>
              <a:buFontTx/>
              <a:buChar char="-"/>
            </a:pPr>
            <a:r>
              <a:rPr lang="tr-TR" sz="4600" i="0" u="none" strike="noStrike" cap="none" dirty="0">
                <a:solidFill>
                  <a:schemeClr val="bg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RTX A2000 </a:t>
            </a:r>
            <a:r>
              <a:rPr lang="tr-TR" sz="46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ekran kartı ile </a:t>
            </a:r>
            <a:r>
              <a:rPr lang="tr-TR" sz="46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Omniverse</a:t>
            </a:r>
            <a:r>
              <a:rPr lang="tr-TR" sz="46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platformuna hızlıca giriş yapabilirsiniz.</a:t>
            </a:r>
          </a:p>
          <a:p>
            <a:pPr marL="685800" marR="0" lvl="0" indent="-685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6000"/>
              <a:buFontTx/>
              <a:buChar char="-"/>
            </a:pPr>
            <a:r>
              <a:rPr lang="tr-TR" sz="4600" dirty="0">
                <a:solidFill>
                  <a:schemeClr val="bg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Blogumuzu</a:t>
            </a:r>
            <a:r>
              <a:rPr lang="tr-TR" sz="4600" dirty="0">
                <a:solidFill>
                  <a:schemeClr val="bg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ve sitemizi takip ederek </a:t>
            </a:r>
            <a:r>
              <a:rPr lang="tr-TR" sz="4600" dirty="0" err="1">
                <a:solidFill>
                  <a:schemeClr val="bg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Omniverse</a:t>
            </a:r>
            <a:r>
              <a:rPr lang="tr-TR" sz="4600" dirty="0">
                <a:solidFill>
                  <a:schemeClr val="bg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hakkında gelişmeleri öğrenebilirsiniz.</a:t>
            </a:r>
            <a:endParaRPr lang="tr-TR" sz="4600" i="0" u="none" strike="noStrike" cap="none" dirty="0">
              <a:solidFill>
                <a:schemeClr val="bg1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endParaRPr lang="tr-TR" sz="4600"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Resim 2" descr="metin, elektronik eşyalar, beyaz, siyah içeren bir resim&#10;&#10;Açıklama otomatik olarak oluşturuldu">
            <a:extLst>
              <a:ext uri="{FF2B5EF4-FFF2-40B4-BE49-F238E27FC236}">
                <a16:creationId xmlns:a16="http://schemas.microsoft.com/office/drawing/2014/main" id="{DC3C3BD7-2FA0-370B-1778-516D22C677C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636" t="15209" r="14698" b="14494"/>
          <a:stretch/>
        </p:blipFill>
        <p:spPr>
          <a:xfrm>
            <a:off x="11625438" y="2469776"/>
            <a:ext cx="11139970" cy="10630357"/>
          </a:xfrm>
          <a:prstGeom prst="rect">
            <a:avLst/>
          </a:prstGeom>
        </p:spPr>
      </p:pic>
      <p:sp>
        <p:nvSpPr>
          <p:cNvPr id="7" name="Google Shape;276;p29">
            <a:extLst>
              <a:ext uri="{FF2B5EF4-FFF2-40B4-BE49-F238E27FC236}">
                <a16:creationId xmlns:a16="http://schemas.microsoft.com/office/drawing/2014/main" id="{76B82C98-F8F1-6D97-52E0-1460A782E43D}"/>
              </a:ext>
            </a:extLst>
          </p:cNvPr>
          <p:cNvSpPr txBox="1">
            <a:spLocks/>
          </p:cNvSpPr>
          <p:nvPr/>
        </p:nvSpPr>
        <p:spPr>
          <a:xfrm>
            <a:off x="15883340" y="10656673"/>
            <a:ext cx="4588519" cy="117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lnSpc>
                <a:spcPct val="115000"/>
              </a:lnSpc>
            </a:pPr>
            <a:r>
              <a:rPr lang="tr-TR" sz="4600" dirty="0"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RTX A2000 </a:t>
            </a:r>
          </a:p>
          <a:p>
            <a:pPr marL="0" indent="0" algn="l">
              <a:lnSpc>
                <a:spcPct val="115000"/>
              </a:lnSpc>
              <a:spcBef>
                <a:spcPts val="1200"/>
              </a:spcBef>
            </a:pPr>
            <a:endParaRPr lang="tr-TR" sz="4600"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3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METAVERSE vs OMNIVERSE</a:t>
            </a:r>
            <a:endParaRPr dirty="0">
              <a:latin typeface="Azo Sans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" name="Google Shape;35;p3"/>
          <p:cNvSpPr txBox="1"/>
          <p:nvPr/>
        </p:nvSpPr>
        <p:spPr>
          <a:xfrm>
            <a:off x="676475" y="5403450"/>
            <a:ext cx="6942900" cy="29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00" dirty="0">
                <a:solidFill>
                  <a:schemeClr val="lt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- 3D </a:t>
            </a:r>
            <a:r>
              <a:rPr lang="en-US" sz="5900" dirty="0" err="1">
                <a:solidFill>
                  <a:schemeClr val="lt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Dijital</a:t>
            </a:r>
            <a:r>
              <a:rPr lang="en-US" sz="5900" dirty="0">
                <a:solidFill>
                  <a:schemeClr val="lt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900" dirty="0" err="1">
                <a:solidFill>
                  <a:schemeClr val="lt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Kimlik</a:t>
            </a:r>
            <a:endParaRPr dirty="0">
              <a:solidFill>
                <a:schemeClr val="dk1"/>
              </a:solidFill>
              <a:latin typeface="Azo Sans Lt" panose="02000000000000000000" pitchFamily="50" charset="-9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900" dirty="0">
              <a:solidFill>
                <a:schemeClr val="lt1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00" dirty="0">
                <a:solidFill>
                  <a:schemeClr val="lt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Tam </a:t>
            </a:r>
            <a:r>
              <a:rPr lang="en-US" sz="5900" dirty="0" err="1">
                <a:solidFill>
                  <a:schemeClr val="lt1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Etkileşim</a:t>
            </a:r>
            <a:endParaRPr dirty="0">
              <a:solidFill>
                <a:schemeClr val="dk1"/>
              </a:solidFill>
              <a:latin typeface="Azo Sans Lt" panose="02000000000000000000" pitchFamily="50" charset="-94"/>
            </a:endParaRPr>
          </a:p>
        </p:txBody>
      </p:sp>
      <p:pic>
        <p:nvPicPr>
          <p:cNvPr id="36" name="Google Shape;36;p3"/>
          <p:cNvPicPr preferRelativeResize="0"/>
          <p:nvPr/>
        </p:nvPicPr>
        <p:blipFill rotWithShape="1">
          <a:blip r:embed="rId4">
            <a:alphaModFix/>
          </a:blip>
          <a:srcRect l="9411" r="9452"/>
          <a:stretch/>
        </p:blipFill>
        <p:spPr>
          <a:xfrm>
            <a:off x="6918325" y="2008150"/>
            <a:ext cx="17084675" cy="1090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4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Problem </a:t>
            </a:r>
            <a:r>
              <a:rPr lang="en-US" sz="6400" i="0" u="none" strike="noStrike" cap="none" dirty="0" err="1">
                <a:solidFill>
                  <a:srgbClr val="9EB9E8"/>
                </a:solidFill>
                <a:latin typeface="Azo Sans" panose="02000000000000000000" pitchFamily="50" charset="-94"/>
                <a:ea typeface="Times New Roman"/>
                <a:cs typeface="Times New Roman"/>
                <a:sym typeface="Times New Roman"/>
              </a:rPr>
              <a:t>Sahaları</a:t>
            </a:r>
            <a:endParaRPr dirty="0">
              <a:latin typeface="Azo Sans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" name="Google Shape;43;p4"/>
          <p:cNvSpPr txBox="1"/>
          <p:nvPr/>
        </p:nvSpPr>
        <p:spPr>
          <a:xfrm>
            <a:off x="2629939" y="3481973"/>
            <a:ext cx="21111632" cy="891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Times New Roman"/>
              <a:buNone/>
            </a:pP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Çok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sayıda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yazılım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ve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program,</a:t>
            </a:r>
            <a:endParaRPr sz="5400" dirty="0">
              <a:latin typeface="Azo Sans Lt" panose="02000000000000000000" pitchFamily="50" charset="-94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</a:pPr>
            <a:r>
              <a:rPr lang="tr-TR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Veri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eksikliği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,</a:t>
            </a:r>
            <a:endParaRPr lang="tr-TR" sz="5400" b="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</a:pPr>
            <a:r>
              <a:rPr lang="tr-TR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Dijital ikiz ihtiyacı,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Times New Roman"/>
              <a:buNone/>
            </a:pP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Test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ve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prototip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maliyeti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,</a:t>
            </a:r>
            <a:endParaRPr sz="5400"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Times New Roman"/>
              <a:buNone/>
            </a:pP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Mevcut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program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ve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3D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çözüm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yöntemlerinin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uzun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zaman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alması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,</a:t>
            </a:r>
            <a:endParaRPr sz="5400"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Times New Roman"/>
              <a:buNone/>
            </a:pP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Çözüm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yöntemlerinin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2D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ve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algılanmasının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zor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olması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,</a:t>
            </a:r>
            <a:endParaRPr sz="5400"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Times New Roman"/>
              <a:buNone/>
            </a:pP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Yapay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zekanın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etkin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olarak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kullanılamaması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,</a:t>
            </a:r>
            <a:endParaRPr sz="5400" dirty="0">
              <a:latin typeface="Azo Sans Lt" panose="02000000000000000000" pitchFamily="50" charset="-9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5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5"/>
          <p:cNvSpPr txBox="1"/>
          <p:nvPr/>
        </p:nvSpPr>
        <p:spPr>
          <a:xfrm>
            <a:off x="2434114" y="10589613"/>
            <a:ext cx="3431675" cy="95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Times New Roman"/>
              <a:buNone/>
            </a:pPr>
            <a:r>
              <a:rPr lang="en-US" sz="6500" b="0" i="0" u="none" strike="noStrike" cap="none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İnşaat</a:t>
            </a:r>
            <a:r>
              <a:rPr lang="en-US" sz="2100" b="0" i="0" u="none" strike="noStrike" cap="none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endParaRPr>
              <a:latin typeface="Azo Sans Lt" panose="02000000000000000000" pitchFamily="50" charset="-94"/>
            </a:endParaRPr>
          </a:p>
        </p:txBody>
      </p:sp>
      <p:sp>
        <p:nvSpPr>
          <p:cNvPr id="50" name="Google Shape;50;p5"/>
          <p:cNvSpPr txBox="1"/>
          <p:nvPr/>
        </p:nvSpPr>
        <p:spPr>
          <a:xfrm>
            <a:off x="17169336" y="10687705"/>
            <a:ext cx="5795666" cy="759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mes New Roman"/>
              <a:buNone/>
            </a:pPr>
            <a:r>
              <a:rPr lang="en-US" sz="5200" b="0" i="0" u="none" strike="noStrike" cap="none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Medya ve Eğlence</a:t>
            </a:r>
            <a:endParaRPr>
              <a:latin typeface="Azo Sans Lt" panose="02000000000000000000" pitchFamily="50" charset="-94"/>
            </a:endParaRPr>
          </a:p>
        </p:txBody>
      </p:sp>
      <p:sp>
        <p:nvSpPr>
          <p:cNvPr id="51" name="Google Shape;51;p5"/>
          <p:cNvSpPr txBox="1"/>
          <p:nvPr/>
        </p:nvSpPr>
        <p:spPr>
          <a:xfrm>
            <a:off x="17168232" y="2582574"/>
            <a:ext cx="43839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Arial"/>
              <a:buNone/>
            </a:pPr>
            <a:r>
              <a:rPr lang="en-US" sz="65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İmalat</a:t>
            </a:r>
            <a:endParaRPr sz="6500"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52;p5"/>
          <p:cNvSpPr txBox="1"/>
          <p:nvPr/>
        </p:nvSpPr>
        <p:spPr>
          <a:xfrm>
            <a:off x="2632314" y="2734856"/>
            <a:ext cx="30354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Times New Roman"/>
              <a:buNone/>
            </a:pPr>
            <a:r>
              <a:rPr lang="en-US" sz="65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Oyun</a:t>
            </a:r>
            <a:endParaRPr sz="6500" dirty="0">
              <a:latin typeface="Azo Sans Lt" panose="02000000000000000000" pitchFamily="50" charset="-94"/>
            </a:endParaRPr>
          </a:p>
        </p:txBody>
      </p:sp>
      <p:pic>
        <p:nvPicPr>
          <p:cNvPr id="53" name="Google Shape;53;p5" descr="Google Shape;10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1226" y="9095527"/>
            <a:ext cx="7453959" cy="3943704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" name="Google Shape;54;p5" descr="Google Shape;101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23902" y="1226145"/>
            <a:ext cx="7456584" cy="4030129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5" name="Google Shape;55;p5" descr="Google Shape;10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5679" y="5294219"/>
            <a:ext cx="7352304" cy="3793293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" name="Google Shape;56;p5" descr="Google Shape;103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684081" y="5294219"/>
            <a:ext cx="7352309" cy="3793293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" name="Google Shape;57;p5"/>
          <p:cNvSpPr txBox="1"/>
          <p:nvPr/>
        </p:nvSpPr>
        <p:spPr>
          <a:xfrm>
            <a:off x="9555619" y="6629334"/>
            <a:ext cx="52728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Times New Roman"/>
              <a:buNone/>
            </a:pPr>
            <a:r>
              <a:rPr lang="en-US" sz="65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Mimari</a:t>
            </a:r>
            <a:r>
              <a:rPr lang="en-US" sz="65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5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Tasarım</a:t>
            </a:r>
            <a:endParaRPr sz="6500"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7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7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b="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sym typeface="Arial"/>
              </a:rPr>
              <a:t>Omniverse </a:t>
            </a:r>
            <a:r>
              <a:rPr lang="en-US" sz="6400" b="0" i="0" u="none" strike="noStrike" cap="none" dirty="0" err="1">
                <a:solidFill>
                  <a:srgbClr val="9EB9E8"/>
                </a:solidFill>
                <a:latin typeface="Azo Sans" panose="02000000000000000000" pitchFamily="50" charset="-94"/>
                <a:sym typeface="Arial"/>
              </a:rPr>
              <a:t>Temel</a:t>
            </a:r>
            <a:r>
              <a:rPr lang="en-US" sz="6400" b="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sym typeface="Arial"/>
              </a:rPr>
              <a:t> </a:t>
            </a:r>
            <a:r>
              <a:rPr lang="en-US" sz="6400" b="0" i="0" u="none" strike="noStrike" cap="none" dirty="0" err="1">
                <a:solidFill>
                  <a:srgbClr val="9EB9E8"/>
                </a:solidFill>
                <a:latin typeface="Azo Sans" panose="02000000000000000000" pitchFamily="50" charset="-94"/>
                <a:sym typeface="Arial"/>
              </a:rPr>
              <a:t>Bileşenleri</a:t>
            </a:r>
            <a:endParaRPr dirty="0">
              <a:latin typeface="Azo Sans" panose="02000000000000000000" pitchFamily="50" charset="-94"/>
            </a:endParaRPr>
          </a:p>
        </p:txBody>
      </p:sp>
      <p:pic>
        <p:nvPicPr>
          <p:cNvPr id="70" name="Google Shape;70;p7" descr="Google Shape;114;p20"/>
          <p:cNvPicPr preferRelativeResize="0"/>
          <p:nvPr/>
        </p:nvPicPr>
        <p:blipFill rotWithShape="1">
          <a:blip r:embed="rId4">
            <a:alphaModFix/>
          </a:blip>
          <a:srcRect r="654"/>
          <a:stretch/>
        </p:blipFill>
        <p:spPr>
          <a:xfrm>
            <a:off x="5795648" y="2610642"/>
            <a:ext cx="17834856" cy="1031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7"/>
          <p:cNvSpPr txBox="1"/>
          <p:nvPr/>
        </p:nvSpPr>
        <p:spPr>
          <a:xfrm>
            <a:off x="937275" y="3632195"/>
            <a:ext cx="5481110" cy="827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Times New Roman"/>
              <a:buNone/>
            </a:pPr>
            <a:r>
              <a:rPr lang="en-US" sz="59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Nucleus</a:t>
            </a:r>
            <a:endParaRPr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Times New Roman"/>
              <a:buNone/>
            </a:pPr>
            <a:endParaRPr sz="5900" b="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Times New Roman"/>
              <a:buNone/>
            </a:pPr>
            <a:r>
              <a:rPr lang="en-US" sz="59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Connect </a:t>
            </a:r>
            <a:endParaRPr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Times New Roman"/>
              <a:buNone/>
            </a:pPr>
            <a:endParaRPr sz="5900" b="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Times New Roman"/>
              <a:buNone/>
            </a:pPr>
            <a:r>
              <a:rPr lang="en-US" sz="59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Kit</a:t>
            </a:r>
            <a:endParaRPr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Times New Roman"/>
              <a:buNone/>
            </a:pPr>
            <a:endParaRPr sz="5900" b="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Times New Roman"/>
              <a:buNone/>
            </a:pPr>
            <a:r>
              <a:rPr lang="en-US" sz="59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59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Simülasyon</a:t>
            </a:r>
            <a:endParaRPr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900"/>
              <a:buFont typeface="Times New Roman"/>
              <a:buNone/>
            </a:pPr>
            <a:endParaRPr sz="5900" b="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Times New Roman"/>
              <a:buNone/>
            </a:pPr>
            <a:r>
              <a:rPr lang="en-US" sz="59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RTX Render</a:t>
            </a:r>
            <a:endParaRPr dirty="0">
              <a:latin typeface="Azo Sans Lt" panose="02000000000000000000" pitchFamily="50" charset="-9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8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b="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sym typeface="Arial"/>
              </a:rPr>
              <a:t>NUCLEUS</a:t>
            </a:r>
            <a:endParaRPr dirty="0">
              <a:latin typeface="Azo Sans" panose="02000000000000000000" pitchFamily="50" charset="-94"/>
            </a:endParaRPr>
          </a:p>
        </p:txBody>
      </p:sp>
      <p:pic>
        <p:nvPicPr>
          <p:cNvPr id="78" name="Google Shape;78;p8" descr="Google Shape;12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0399" y="2664571"/>
            <a:ext cx="17519491" cy="1020930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8"/>
          <p:cNvSpPr txBox="1"/>
          <p:nvPr/>
        </p:nvSpPr>
        <p:spPr>
          <a:xfrm>
            <a:off x="575732" y="4779398"/>
            <a:ext cx="45540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</a:pPr>
            <a:r>
              <a:rPr lang="en-US" sz="38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380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Veritabanı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endParaRPr sz="380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</a:pPr>
            <a:r>
              <a:rPr lang="en-US" sz="38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Checkpoint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endParaRPr sz="3800" i="0" u="none" strike="noStrike" cap="none" dirty="0">
              <a:solidFill>
                <a:srgbClr val="FFFFFF"/>
              </a:solidFill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</a:pPr>
            <a:r>
              <a:rPr lang="en-US" sz="380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Navigator</a:t>
            </a:r>
            <a:endParaRPr dirty="0">
              <a:latin typeface="Azo Sans Lt" panose="02000000000000000000" pitchFamily="50" charset="-94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9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b="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sym typeface="Arial"/>
              </a:rPr>
              <a:t>CONNECT</a:t>
            </a:r>
            <a:endParaRPr dirty="0">
              <a:latin typeface="Azo Sans" panose="02000000000000000000" pitchFamily="50" charset="-94"/>
            </a:endParaRPr>
          </a:p>
        </p:txBody>
      </p:sp>
      <p:sp>
        <p:nvSpPr>
          <p:cNvPr id="86" name="Google Shape;86;p9"/>
          <p:cNvSpPr txBox="1"/>
          <p:nvPr/>
        </p:nvSpPr>
        <p:spPr>
          <a:xfrm>
            <a:off x="206023" y="5389562"/>
            <a:ext cx="5069362" cy="457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Times New Roman"/>
              <a:buNone/>
            </a:pPr>
            <a:r>
              <a:rPr lang="en-US" sz="38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Client </a:t>
            </a:r>
            <a:r>
              <a:rPr lang="en-US" sz="38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Uygulamaları</a:t>
            </a:r>
            <a:r>
              <a:rPr lang="en-US" sz="38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endParaRPr sz="3800"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Times New Roman"/>
              <a:buNone/>
            </a:pPr>
            <a:r>
              <a:rPr lang="en-US" sz="38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Nucleus Server</a:t>
            </a:r>
            <a:endParaRPr sz="3800"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Times New Roman"/>
              <a:buNone/>
            </a:pPr>
            <a:r>
              <a:rPr lang="en-US" sz="38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Tek </a:t>
            </a:r>
            <a:r>
              <a:rPr lang="en-US" sz="38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Yönlü</a:t>
            </a:r>
            <a:r>
              <a:rPr lang="en-US" sz="38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Bağlantı</a:t>
            </a:r>
            <a:endParaRPr sz="3800"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Times New Roman"/>
              <a:buNone/>
            </a:pPr>
            <a:r>
              <a:rPr lang="en-US" sz="38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38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Çift</a:t>
            </a:r>
            <a:r>
              <a:rPr lang="en-US" sz="38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Yönlü</a:t>
            </a:r>
            <a:r>
              <a:rPr lang="en-US" sz="38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8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Bağlantı</a:t>
            </a:r>
            <a:endParaRPr sz="3800"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Times New Roman"/>
              <a:buNone/>
            </a:pPr>
            <a:r>
              <a:rPr lang="en-US" sz="38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ea typeface="Times New Roman"/>
                <a:cs typeface="Times New Roman"/>
                <a:sym typeface="Times New Roman"/>
              </a:rPr>
              <a:t>- USD</a:t>
            </a:r>
            <a:endParaRPr sz="3800" dirty="0">
              <a:latin typeface="Azo Sans Lt" panose="02000000000000000000" pitchFamily="50" charset="-94"/>
            </a:endParaRPr>
          </a:p>
        </p:txBody>
      </p:sp>
      <p:pic>
        <p:nvPicPr>
          <p:cNvPr id="87" name="Google Shape;87;p9" descr="Google Shape;129;p22"/>
          <p:cNvPicPr preferRelativeResize="0"/>
          <p:nvPr/>
        </p:nvPicPr>
        <p:blipFill rotWithShape="1">
          <a:blip r:embed="rId4">
            <a:alphaModFix/>
          </a:blip>
          <a:srcRect r="2506"/>
          <a:stretch/>
        </p:blipFill>
        <p:spPr>
          <a:xfrm>
            <a:off x="5409787" y="1937036"/>
            <a:ext cx="18803239" cy="10848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 descr="Google Shape;13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4402" y="2564596"/>
            <a:ext cx="1929381" cy="211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 descr="Google Shape;13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6354" y="2564596"/>
            <a:ext cx="1486755" cy="1486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 descr="Google Shape;132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67561" y="2564596"/>
            <a:ext cx="1670712" cy="136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1" descr="Beach and sea at sunse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1"/>
          <p:cNvSpPr txBox="1">
            <a:spLocks noGrp="1"/>
          </p:cNvSpPr>
          <p:nvPr>
            <p:ph type="ctrTitle" idx="4294967295"/>
          </p:nvPr>
        </p:nvSpPr>
        <p:spPr>
          <a:xfrm>
            <a:off x="-1421" y="12932"/>
            <a:ext cx="24386842" cy="1840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B9E8"/>
              </a:buClr>
              <a:buSzPts val="6400"/>
              <a:buFont typeface="Arial"/>
              <a:buNone/>
            </a:pPr>
            <a:r>
              <a:rPr lang="en-US" sz="6400" b="0" i="0" u="none" strike="noStrike" cap="none" dirty="0">
                <a:solidFill>
                  <a:srgbClr val="9EB9E8"/>
                </a:solidFill>
                <a:latin typeface="Azo Sans" panose="02000000000000000000" pitchFamily="50" charset="-94"/>
                <a:sym typeface="Arial"/>
              </a:rPr>
              <a:t>KIT</a:t>
            </a:r>
            <a:endParaRPr dirty="0">
              <a:latin typeface="Azo Sans" panose="02000000000000000000" pitchFamily="50" charset="-94"/>
            </a:endParaRPr>
          </a:p>
        </p:txBody>
      </p:sp>
      <p:sp>
        <p:nvSpPr>
          <p:cNvPr id="104" name="Google Shape;104;p11"/>
          <p:cNvSpPr txBox="1"/>
          <p:nvPr/>
        </p:nvSpPr>
        <p:spPr>
          <a:xfrm>
            <a:off x="355724" y="5386549"/>
            <a:ext cx="8094593" cy="5170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tr-TR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-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Native Omniverse &amp; Metaverse SDK</a:t>
            </a:r>
            <a:endParaRPr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tr-TR" sz="3600" dirty="0">
                <a:solidFill>
                  <a:srgbClr val="FFFFFF"/>
                </a:solidFill>
                <a:latin typeface="Azo Sans Lt" panose="02000000000000000000" pitchFamily="50" charset="-94"/>
              </a:rPr>
              <a:t>-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Client Lib, </a:t>
            </a:r>
            <a:endParaRPr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tr-TR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-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Lokal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Dosya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Sistemi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Bağlantısı</a:t>
            </a:r>
            <a:endParaRPr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tr-TR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-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Carbonite SDK,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Eklenti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Yönetimi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, </a:t>
            </a:r>
            <a:endParaRPr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tr-TR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- </a:t>
            </a:r>
            <a:r>
              <a:rPr lang="en-US" sz="3600" b="0" i="0" u="none" strike="noStrike" cap="none" dirty="0" err="1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Senkronizasyon</a:t>
            </a:r>
            <a:endParaRPr dirty="0">
              <a:latin typeface="Azo Sans Lt" panose="02000000000000000000" pitchFamily="50" charset="-9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tr-TR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- 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RTX Renderer, GL, Vulkan,</a:t>
            </a:r>
            <a:r>
              <a:rPr lang="tr-TR" sz="3600" b="0" i="0" u="none" strike="noStrike" cap="none" dirty="0">
                <a:solidFill>
                  <a:srgbClr val="FFFFFF"/>
                </a:solidFill>
                <a:latin typeface="Azo Sans Lt" panose="02000000000000000000" pitchFamily="50" charset="-94"/>
                <a:sym typeface="Arial"/>
              </a:rPr>
              <a:t> DX12</a:t>
            </a:r>
            <a:endParaRPr dirty="0">
              <a:latin typeface="Azo Sans Lt" panose="02000000000000000000" pitchFamily="50" charset="-94"/>
            </a:endParaRPr>
          </a:p>
        </p:txBody>
      </p:sp>
      <p:pic>
        <p:nvPicPr>
          <p:cNvPr id="105" name="Google Shape;105;p11" descr="Google Shape;14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06041" y="2112578"/>
            <a:ext cx="15661684" cy="10885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354</Words>
  <Application>Microsoft Office PowerPoint</Application>
  <PresentationFormat>Özel</PresentationFormat>
  <Paragraphs>124</Paragraphs>
  <Slides>21</Slides>
  <Notes>21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7" baseType="lpstr">
      <vt:lpstr>Azo Sans Lt</vt:lpstr>
      <vt:lpstr>Azo Sans</vt:lpstr>
      <vt:lpstr>Helvetica Neue</vt:lpstr>
      <vt:lpstr>Arial</vt:lpstr>
      <vt:lpstr>Times New Roman</vt:lpstr>
      <vt:lpstr>23_ClassicWhite</vt:lpstr>
      <vt:lpstr>      Omniverse (Dijital İkiz ve 3 Boyutlu Dünya)</vt:lpstr>
      <vt:lpstr>OpenZeka</vt:lpstr>
      <vt:lpstr>METAVERSE vs OMNIVERSE</vt:lpstr>
      <vt:lpstr>Problem Sahaları</vt:lpstr>
      <vt:lpstr>PowerPoint Sunusu</vt:lpstr>
      <vt:lpstr>Omniverse Temel Bileşenleri</vt:lpstr>
      <vt:lpstr>NUCLEUS</vt:lpstr>
      <vt:lpstr>CONNECT</vt:lpstr>
      <vt:lpstr>KIT</vt:lpstr>
      <vt:lpstr>RTX RENDERER</vt:lpstr>
      <vt:lpstr>Omniverse Uygulamaları</vt:lpstr>
      <vt:lpstr>CREATE</vt:lpstr>
      <vt:lpstr>VIEW</vt:lpstr>
      <vt:lpstr>ISAAC SIM</vt:lpstr>
      <vt:lpstr>DRIVE SIM</vt:lpstr>
      <vt:lpstr>MACHINIMA</vt:lpstr>
      <vt:lpstr>AUDIO2FACE</vt:lpstr>
      <vt:lpstr>CREATE XR</vt:lpstr>
      <vt:lpstr>CODE</vt:lpstr>
      <vt:lpstr>RTX REMIX</vt:lpstr>
      <vt:lpstr>Omniverse Nasıl Kullanabilirim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Omniverse (Dijital İkiz ve 3 Boyutlu Dünya)</dc:title>
  <dc:creator>OPENZEKA</dc:creator>
  <cp:lastModifiedBy>SAHIN CAN ALPASLAN</cp:lastModifiedBy>
  <cp:revision>11</cp:revision>
  <dcterms:modified xsi:type="dcterms:W3CDTF">2022-12-27T11:27:23Z</dcterms:modified>
</cp:coreProperties>
</file>